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Lato Light"/>
      <p:regular r:id="rId20"/>
      <p:bold r:id="rId21"/>
      <p:italic r:id="rId22"/>
      <p:boldItalic r:id="rId23"/>
    </p:embeddedFont>
    <p:embeddedFont>
      <p:font typeface="Montserrat Light"/>
      <p:regular r:id="rId24"/>
      <p:bold r:id="rId25"/>
      <p:italic r:id="rId26"/>
      <p:boldItalic r:id="rId27"/>
    </p:embeddedFont>
    <p:embeddedFont>
      <p:font typeface="Roboto Light"/>
      <p:regular r:id="rId28"/>
      <p:bold r:id="rId29"/>
      <p:italic r:id="rId30"/>
      <p:boldItalic r:id="rId31"/>
    </p:embeddedFont>
    <p:embeddedFont>
      <p:font typeface="Inter ExtraLight"/>
      <p:regular r:id="rId32"/>
      <p:bold r:id="rId33"/>
    </p:embeddedFont>
    <p:embeddedFont>
      <p:font typeface="DM Serif Display"/>
      <p:regular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Light-regular.fntdata"/><Relationship Id="rId22" Type="http://schemas.openxmlformats.org/officeDocument/2006/relationships/font" Target="fonts/LatoLight-italic.fntdata"/><Relationship Id="rId21" Type="http://schemas.openxmlformats.org/officeDocument/2006/relationships/font" Target="fonts/LatoLight-bold.fntdata"/><Relationship Id="rId24" Type="http://schemas.openxmlformats.org/officeDocument/2006/relationships/font" Target="fonts/MontserratLight-regular.fntdata"/><Relationship Id="rId23" Type="http://schemas.openxmlformats.org/officeDocument/2006/relationships/font" Target="fonts/Lato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Light-italic.fntdata"/><Relationship Id="rId25" Type="http://schemas.openxmlformats.org/officeDocument/2006/relationships/font" Target="fonts/MontserratLight-bold.fntdata"/><Relationship Id="rId28" Type="http://schemas.openxmlformats.org/officeDocument/2006/relationships/font" Target="fonts/RobotoLight-regular.fntdata"/><Relationship Id="rId27" Type="http://schemas.openxmlformats.org/officeDocument/2006/relationships/font" Target="fonts/Montserrat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Light-boldItalic.fntdata"/><Relationship Id="rId30" Type="http://schemas.openxmlformats.org/officeDocument/2006/relationships/font" Target="fonts/RobotoLight-italic.fntdata"/><Relationship Id="rId11" Type="http://schemas.openxmlformats.org/officeDocument/2006/relationships/slide" Target="slides/slide7.xml"/><Relationship Id="rId33" Type="http://schemas.openxmlformats.org/officeDocument/2006/relationships/font" Target="fonts/InterExtraLight-bold.fntdata"/><Relationship Id="rId10" Type="http://schemas.openxmlformats.org/officeDocument/2006/relationships/slide" Target="slides/slide6.xml"/><Relationship Id="rId32" Type="http://schemas.openxmlformats.org/officeDocument/2006/relationships/font" Target="fonts/InterExtraLight-regular.fntdata"/><Relationship Id="rId13" Type="http://schemas.openxmlformats.org/officeDocument/2006/relationships/slide" Target="slides/slide9.xml"/><Relationship Id="rId35" Type="http://schemas.openxmlformats.org/officeDocument/2006/relationships/font" Target="fonts/DMSerifDisplay-italic.fntdata"/><Relationship Id="rId12" Type="http://schemas.openxmlformats.org/officeDocument/2006/relationships/slide" Target="slides/slide8.xml"/><Relationship Id="rId34" Type="http://schemas.openxmlformats.org/officeDocument/2006/relationships/font" Target="fonts/DMSerifDisplay-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816a5ffb5c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16a5ffb5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68f84dcd7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68f84dcd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8532fbbfa_1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8532fbbf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c2ee2b2f3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c2ee2b2f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c2ee2b2f3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c2ee2b2f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2515e3c9f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2515e3c9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16a5ffb5c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16a5ffb5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a01ab1b37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a01ab1b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68f84dcd7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68f84dcd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68f84dcd7_0_2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68f84dcd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59c7463c8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59c7463c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c2ee2b2f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c2ee2b2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c2ee2b2f3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c2ee2b2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c2ee2b2f3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c2ee2b2f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bg>
      <p:bgPr>
        <a:gradFill>
          <a:gsLst>
            <a:gs pos="0">
              <a:schemeClr val="accent5"/>
            </a:gs>
            <a:gs pos="50000">
              <a:schemeClr val="accent5"/>
            </a:gs>
            <a:gs pos="100000">
              <a:schemeClr val="accent6"/>
            </a:gs>
          </a:gsLst>
          <a:lin ang="1680027" scaled="0"/>
        </a:gradFill>
      </p:bgPr>
    </p:bg>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bg>
      <p:bgPr>
        <a:gradFill>
          <a:gsLst>
            <a:gs pos="0">
              <a:schemeClr val="lt2"/>
            </a:gs>
            <a:gs pos="50000">
              <a:schemeClr val="lt1"/>
            </a:gs>
            <a:gs pos="100000">
              <a:schemeClr val="lt1"/>
            </a:gs>
          </a:gsLst>
          <a:lin ang="1680027" scaled="0"/>
        </a:gradFill>
      </p:bgPr>
    </p:bg>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atin typeface="Roboto Light"/>
                <a:ea typeface="Roboto Light"/>
                <a:cs typeface="Roboto Light"/>
                <a:sym typeface="Roboto Light"/>
              </a:defRPr>
            </a:lvl1pPr>
            <a:lvl2pPr lvl="1" rtl="0">
              <a:buNone/>
              <a:defRPr>
                <a:latin typeface="Roboto Light"/>
                <a:ea typeface="Roboto Light"/>
                <a:cs typeface="Roboto Light"/>
                <a:sym typeface="Roboto Light"/>
              </a:defRPr>
            </a:lvl2pPr>
            <a:lvl3pPr lvl="2" rtl="0">
              <a:buNone/>
              <a:defRPr>
                <a:latin typeface="Roboto Light"/>
                <a:ea typeface="Roboto Light"/>
                <a:cs typeface="Roboto Light"/>
                <a:sym typeface="Roboto Light"/>
              </a:defRPr>
            </a:lvl3pPr>
            <a:lvl4pPr lvl="3" rtl="0">
              <a:buNone/>
              <a:defRPr>
                <a:latin typeface="Roboto Light"/>
                <a:ea typeface="Roboto Light"/>
                <a:cs typeface="Roboto Light"/>
                <a:sym typeface="Roboto Light"/>
              </a:defRPr>
            </a:lvl4pPr>
            <a:lvl5pPr lvl="4" rtl="0">
              <a:buNone/>
              <a:defRPr>
                <a:latin typeface="Roboto Light"/>
                <a:ea typeface="Roboto Light"/>
                <a:cs typeface="Roboto Light"/>
                <a:sym typeface="Roboto Light"/>
              </a:defRPr>
            </a:lvl5pPr>
            <a:lvl6pPr lvl="5" rtl="0">
              <a:buNone/>
              <a:defRPr>
                <a:latin typeface="Roboto Light"/>
                <a:ea typeface="Roboto Light"/>
                <a:cs typeface="Roboto Light"/>
                <a:sym typeface="Roboto Light"/>
              </a:defRPr>
            </a:lvl6pPr>
            <a:lvl7pPr lvl="6" rtl="0">
              <a:buNone/>
              <a:defRPr>
                <a:latin typeface="Roboto Light"/>
                <a:ea typeface="Roboto Light"/>
                <a:cs typeface="Roboto Light"/>
                <a:sym typeface="Roboto Light"/>
              </a:defRPr>
            </a:lvl7pPr>
            <a:lvl8pPr lvl="7" rtl="0">
              <a:buNone/>
              <a:defRPr>
                <a:latin typeface="Roboto Light"/>
                <a:ea typeface="Roboto Light"/>
                <a:cs typeface="Roboto Light"/>
                <a:sym typeface="Roboto Light"/>
              </a:defRPr>
            </a:lvl8pPr>
            <a:lvl9pPr lvl="8" rtl="0">
              <a:buNone/>
              <a:defRPr>
                <a:latin typeface="Roboto Light"/>
                <a:ea typeface="Roboto Light"/>
                <a:cs typeface="Roboto Light"/>
                <a:sym typeface="Roboto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bg>
      <p:bgPr>
        <a:solidFill>
          <a:schemeClr val="dk1"/>
        </a:solidFill>
      </p:bgPr>
    </p:bg>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15.gif"/><Relationship Id="rId5" Type="http://schemas.openxmlformats.org/officeDocument/2006/relationships/image" Target="../media/image1.gif"/><Relationship Id="rId6"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ctrTitle"/>
          </p:nvPr>
        </p:nvSpPr>
        <p:spPr>
          <a:xfrm>
            <a:off x="457200" y="1321382"/>
            <a:ext cx="6766500" cy="26523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lang="en" sz="4400">
                <a:latin typeface="Roboto Light"/>
                <a:ea typeface="Roboto Light"/>
                <a:cs typeface="Roboto Light"/>
                <a:sym typeface="Roboto Light"/>
              </a:rPr>
              <a:t>Modelado secuencial - RNN</a:t>
            </a:r>
            <a:endParaRPr sz="4400">
              <a:latin typeface="Roboto Light"/>
              <a:ea typeface="Roboto Light"/>
              <a:cs typeface="Roboto Light"/>
              <a:sym typeface="Roboto Light"/>
            </a:endParaRPr>
          </a:p>
          <a:p>
            <a:pPr indent="0" lvl="0" marL="0" rtl="0" algn="l">
              <a:spcBef>
                <a:spcPts val="1000"/>
              </a:spcBef>
              <a:spcAft>
                <a:spcPts val="1000"/>
              </a:spcAft>
              <a:buNone/>
            </a:pPr>
            <a:r>
              <a:rPr lang="en" sz="2100">
                <a:solidFill>
                  <a:schemeClr val="lt2"/>
                </a:solidFill>
                <a:latin typeface="Roboto Light"/>
                <a:ea typeface="Roboto Light"/>
                <a:cs typeface="Roboto Light"/>
                <a:sym typeface="Roboto Light"/>
              </a:rPr>
              <a:t>Técnicas cognitivas e introducción a Big Data</a:t>
            </a:r>
            <a:endParaRPr sz="5600">
              <a:latin typeface="Roboto Light"/>
              <a:ea typeface="Roboto Light"/>
              <a:cs typeface="Roboto Light"/>
              <a:sym typeface="Roboto Light"/>
            </a:endParaRPr>
          </a:p>
        </p:txBody>
      </p:sp>
      <p:cxnSp>
        <p:nvCxnSpPr>
          <p:cNvPr id="70" name="Google Shape;70;p16"/>
          <p:cNvCxnSpPr/>
          <p:nvPr/>
        </p:nvCxnSpPr>
        <p:spPr>
          <a:xfrm>
            <a:off x="457200" y="3429000"/>
            <a:ext cx="6692700" cy="6000"/>
          </a:xfrm>
          <a:prstGeom prst="straightConnector1">
            <a:avLst/>
          </a:prstGeom>
          <a:noFill/>
          <a:ln cap="flat" cmpd="sng" w="9525">
            <a:solidFill>
              <a:schemeClr val="dk2"/>
            </a:solidFill>
            <a:prstDash val="solid"/>
            <a:round/>
            <a:headEnd len="med" w="med" type="none"/>
            <a:tailEnd len="med" w="med" type="none"/>
          </a:ln>
        </p:spPr>
      </p:cxnSp>
      <p:sp>
        <p:nvSpPr>
          <p:cNvPr id="71" name="Google Shape;71;p16"/>
          <p:cNvSpPr txBox="1"/>
          <p:nvPr/>
        </p:nvSpPr>
        <p:spPr>
          <a:xfrm>
            <a:off x="4659601" y="4382125"/>
            <a:ext cx="4158300" cy="5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Oscar Daniel Acosta González</a:t>
            </a:r>
            <a:endParaRPr sz="1100">
              <a:solidFill>
                <a:srgbClr val="FFFFFF"/>
              </a:solidFill>
              <a:latin typeface="Roboto Light"/>
              <a:ea typeface="Roboto Light"/>
              <a:cs typeface="Roboto Light"/>
              <a:sym typeface="Roboto Light"/>
            </a:endParaRPr>
          </a:p>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Licenciado en Matemáticas Aplicadas y Computación</a:t>
            </a:r>
            <a:endParaRPr sz="1100">
              <a:solidFill>
                <a:srgbClr val="FFFFFF"/>
              </a:solidFill>
              <a:latin typeface="Roboto Light"/>
              <a:ea typeface="Roboto Light"/>
              <a:cs typeface="Roboto Light"/>
              <a:sym typeface="Roboto Light"/>
            </a:endParaRPr>
          </a:p>
        </p:txBody>
      </p:sp>
      <p:pic>
        <p:nvPicPr>
          <p:cNvPr id="72" name="Google Shape;72;p16"/>
          <p:cNvPicPr preferRelativeResize="0"/>
          <p:nvPr/>
        </p:nvPicPr>
        <p:blipFill rotWithShape="1">
          <a:blip r:embed="rId3">
            <a:alphaModFix/>
          </a:blip>
          <a:srcRect b="31865" l="7857" r="5313" t="33559"/>
          <a:stretch/>
        </p:blipFill>
        <p:spPr>
          <a:xfrm>
            <a:off x="457200" y="169275"/>
            <a:ext cx="1717313" cy="506099"/>
          </a:xfrm>
          <a:prstGeom prst="rect">
            <a:avLst/>
          </a:prstGeom>
          <a:noFill/>
          <a:ln>
            <a:noFill/>
          </a:ln>
        </p:spPr>
      </p:pic>
      <p:pic>
        <p:nvPicPr>
          <p:cNvPr id="73" name="Google Shape;73;p16"/>
          <p:cNvPicPr preferRelativeResize="0"/>
          <p:nvPr/>
        </p:nvPicPr>
        <p:blipFill>
          <a:blip r:embed="rId4">
            <a:alphaModFix/>
          </a:blip>
          <a:stretch>
            <a:fillRect/>
          </a:stretch>
        </p:blipFill>
        <p:spPr>
          <a:xfrm>
            <a:off x="8269188" y="267218"/>
            <a:ext cx="548700" cy="3102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3</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Recursive Neural Networks</a:t>
            </a:r>
            <a:endParaRPr>
              <a:latin typeface="Roboto Light"/>
              <a:ea typeface="Roboto Light"/>
              <a:cs typeface="Roboto Light"/>
              <a:sym typeface="Roboto Light"/>
            </a:endParaRPr>
          </a:p>
        </p:txBody>
      </p:sp>
      <p:sp>
        <p:nvSpPr>
          <p:cNvPr id="198" name="Google Shape;198;p25"/>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Estructura de árbol</a:t>
            </a:r>
            <a:endParaRPr>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26"/>
          <p:cNvGrpSpPr/>
          <p:nvPr/>
        </p:nvGrpSpPr>
        <p:grpSpPr>
          <a:xfrm>
            <a:off x="648229" y="331144"/>
            <a:ext cx="348648" cy="396303"/>
            <a:chOff x="4854238" y="3797134"/>
            <a:chExt cx="252406" cy="286885"/>
          </a:xfrm>
        </p:grpSpPr>
        <p:grpSp>
          <p:nvGrpSpPr>
            <p:cNvPr id="204" name="Google Shape;204;p26"/>
            <p:cNvGrpSpPr/>
            <p:nvPr/>
          </p:nvGrpSpPr>
          <p:grpSpPr>
            <a:xfrm>
              <a:off x="4854238" y="3855874"/>
              <a:ext cx="151218" cy="168629"/>
              <a:chOff x="2162675" y="3835950"/>
              <a:chExt cx="132450" cy="147700"/>
            </a:xfrm>
          </p:grpSpPr>
          <p:sp>
            <p:nvSpPr>
              <p:cNvPr id="205" name="Google Shape;205;p26"/>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6"/>
            <p:cNvGrpSpPr/>
            <p:nvPr/>
          </p:nvGrpSpPr>
          <p:grpSpPr>
            <a:xfrm>
              <a:off x="4954241" y="3797134"/>
              <a:ext cx="151218" cy="168629"/>
              <a:chOff x="2162675" y="3835950"/>
              <a:chExt cx="132450" cy="147700"/>
            </a:xfrm>
          </p:grpSpPr>
          <p:sp>
            <p:nvSpPr>
              <p:cNvPr id="211" name="Google Shape;211;p26"/>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6"/>
            <p:cNvGrpSpPr/>
            <p:nvPr/>
          </p:nvGrpSpPr>
          <p:grpSpPr>
            <a:xfrm>
              <a:off x="4955426" y="3915390"/>
              <a:ext cx="151218" cy="168629"/>
              <a:chOff x="2162675" y="3835950"/>
              <a:chExt cx="132450" cy="147700"/>
            </a:xfrm>
          </p:grpSpPr>
          <p:sp>
            <p:nvSpPr>
              <p:cNvPr id="217" name="Google Shape;217;p26"/>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 name="Google Shape;222;p2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223" name="Google Shape;223;p26"/>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Recursive Neural Networks</a:t>
            </a:r>
            <a:endParaRPr sz="3000">
              <a:solidFill>
                <a:srgbClr val="434343"/>
              </a:solidFill>
              <a:latin typeface="Lato Light"/>
              <a:ea typeface="Lato Light"/>
              <a:cs typeface="Lato Light"/>
              <a:sym typeface="Lato Light"/>
            </a:endParaRPr>
          </a:p>
        </p:txBody>
      </p:sp>
      <p:sp>
        <p:nvSpPr>
          <p:cNvPr id="224" name="Google Shape;224;p26"/>
          <p:cNvSpPr txBox="1"/>
          <p:nvPr/>
        </p:nvSpPr>
        <p:spPr>
          <a:xfrm>
            <a:off x="509025" y="9144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050">
                <a:latin typeface="Inter ExtraLight"/>
                <a:ea typeface="Inter ExtraLight"/>
                <a:cs typeface="Inter ExtraLight"/>
                <a:sym typeface="Inter ExtraLight"/>
              </a:rPr>
              <a:t>Una red neuronal recursiva es un </a:t>
            </a:r>
            <a:r>
              <a:rPr lang="en" sz="1050">
                <a:latin typeface="Inter ExtraLight"/>
                <a:ea typeface="Inter ExtraLight"/>
                <a:cs typeface="Inter ExtraLight"/>
                <a:sym typeface="Inter ExtraLight"/>
              </a:rPr>
              <a:t>símil</a:t>
            </a:r>
            <a:r>
              <a:rPr lang="en" sz="1050">
                <a:latin typeface="Inter ExtraLight"/>
                <a:ea typeface="Inter ExtraLight"/>
                <a:cs typeface="Inter ExtraLight"/>
                <a:sym typeface="Inter ExtraLight"/>
              </a:rPr>
              <a:t> a la red neuronal recurrente. Entonces, si el mismo conjunto de pesos se aplica de forma recursiva en una entrada estructurada, entonces nacerá la red neuronal recursiva. Las redes neuronales recursivas están hechas de clase arquitectónica, que es principalmente operativa en entradas estructuradas. Los RNN están especialmente dirigidos a gráficos acícl</a:t>
            </a:r>
            <a:r>
              <a:rPr lang="en" sz="1050">
                <a:latin typeface="Inter ExtraLight"/>
                <a:ea typeface="Inter ExtraLight"/>
                <a:cs typeface="Inter ExtraLight"/>
                <a:sym typeface="Inter ExtraLight"/>
              </a:rPr>
              <a:t>i</a:t>
            </a:r>
            <a:r>
              <a:rPr lang="en" sz="1050">
                <a:latin typeface="Inter ExtraLight"/>
                <a:ea typeface="Inter ExtraLight"/>
                <a:cs typeface="Inter ExtraLight"/>
                <a:sym typeface="Inter ExtraLight"/>
              </a:rPr>
              <a:t>cos.</a:t>
            </a:r>
            <a:endParaRPr sz="105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050">
                <a:latin typeface="Inter ExtraLight"/>
                <a:ea typeface="Inter ExtraLight"/>
                <a:cs typeface="Inter ExtraLight"/>
                <a:sym typeface="Inter ExtraLight"/>
              </a:rPr>
              <a:t>Es una estructura de árbol profunda. Para condiciones como la necesidad de analizar la oración completa, se utilizan redes neuronales recursivas. Tiene una topología similar a la de un árbol. Los RNN permiten la ramificación de conexiones y estructuras con jerarquías.</a:t>
            </a:r>
            <a:endParaRPr sz="1050">
              <a:latin typeface="Inter ExtraLight"/>
              <a:ea typeface="Inter ExtraLight"/>
              <a:cs typeface="Inter ExtraLight"/>
              <a:sym typeface="Inter ExtraLight"/>
            </a:endParaRPr>
          </a:p>
        </p:txBody>
      </p:sp>
      <p:pic>
        <p:nvPicPr>
          <p:cNvPr id="225" name="Google Shape;225;p26"/>
          <p:cNvPicPr preferRelativeResize="0"/>
          <p:nvPr/>
        </p:nvPicPr>
        <p:blipFill>
          <a:blip r:embed="rId3">
            <a:alphaModFix/>
          </a:blip>
          <a:stretch>
            <a:fillRect/>
          </a:stretch>
        </p:blipFill>
        <p:spPr>
          <a:xfrm>
            <a:off x="5165075" y="1608950"/>
            <a:ext cx="3694674" cy="225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27"/>
          <p:cNvGrpSpPr/>
          <p:nvPr/>
        </p:nvGrpSpPr>
        <p:grpSpPr>
          <a:xfrm>
            <a:off x="648229" y="331144"/>
            <a:ext cx="348648" cy="396303"/>
            <a:chOff x="4854238" y="3797134"/>
            <a:chExt cx="252406" cy="286885"/>
          </a:xfrm>
        </p:grpSpPr>
        <p:grpSp>
          <p:nvGrpSpPr>
            <p:cNvPr id="231" name="Google Shape;231;p27"/>
            <p:cNvGrpSpPr/>
            <p:nvPr/>
          </p:nvGrpSpPr>
          <p:grpSpPr>
            <a:xfrm>
              <a:off x="4854238" y="3855874"/>
              <a:ext cx="151218" cy="168629"/>
              <a:chOff x="2162675" y="3835950"/>
              <a:chExt cx="132450" cy="147700"/>
            </a:xfrm>
          </p:grpSpPr>
          <p:sp>
            <p:nvSpPr>
              <p:cNvPr id="232" name="Google Shape;232;p27"/>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7"/>
            <p:cNvGrpSpPr/>
            <p:nvPr/>
          </p:nvGrpSpPr>
          <p:grpSpPr>
            <a:xfrm>
              <a:off x="4954241" y="3797134"/>
              <a:ext cx="151218" cy="168629"/>
              <a:chOff x="2162675" y="3835950"/>
              <a:chExt cx="132450" cy="147700"/>
            </a:xfrm>
          </p:grpSpPr>
          <p:sp>
            <p:nvSpPr>
              <p:cNvPr id="238" name="Google Shape;238;p27"/>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7"/>
            <p:cNvGrpSpPr/>
            <p:nvPr/>
          </p:nvGrpSpPr>
          <p:grpSpPr>
            <a:xfrm>
              <a:off x="4955426" y="3915390"/>
              <a:ext cx="151218" cy="168629"/>
              <a:chOff x="2162675" y="3835950"/>
              <a:chExt cx="132450" cy="147700"/>
            </a:xfrm>
          </p:grpSpPr>
          <p:sp>
            <p:nvSpPr>
              <p:cNvPr id="244" name="Google Shape;244;p27"/>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 name="Google Shape;249;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250" name="Google Shape;250;p27"/>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Recursive Neural Networks</a:t>
            </a:r>
            <a:endParaRPr sz="3000">
              <a:solidFill>
                <a:srgbClr val="434343"/>
              </a:solidFill>
              <a:latin typeface="Lato Light"/>
              <a:ea typeface="Lato Light"/>
              <a:cs typeface="Lato Light"/>
              <a:sym typeface="Lato Light"/>
            </a:endParaRPr>
          </a:p>
        </p:txBody>
      </p:sp>
      <p:sp>
        <p:nvSpPr>
          <p:cNvPr id="251" name="Google Shape;251;p27"/>
          <p:cNvSpPr txBox="1"/>
          <p:nvPr/>
        </p:nvSpPr>
        <p:spPr>
          <a:xfrm>
            <a:off x="509025" y="9144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050">
                <a:latin typeface="Inter ExtraLight"/>
                <a:ea typeface="Inter ExtraLight"/>
                <a:cs typeface="Inter ExtraLight"/>
                <a:sym typeface="Inter ExtraLight"/>
              </a:rPr>
              <a:t>Utilizan principalmente redes neuronales recursivas para la predicción de salidas estructuradas. Se realiza sobre estructuras de entrada de tamaño variable. Además, atraviesa una estructura determinada que </a:t>
            </a:r>
            <a:r>
              <a:rPr lang="en" sz="1050">
                <a:latin typeface="Inter ExtraLight"/>
                <a:ea typeface="Inter ExtraLight"/>
                <a:cs typeface="Inter ExtraLight"/>
                <a:sym typeface="Inter ExtraLight"/>
              </a:rPr>
              <a:t>también está en orden</a:t>
            </a:r>
            <a:r>
              <a:rPr lang="en" sz="1050">
                <a:latin typeface="Inter ExtraLight"/>
                <a:ea typeface="Inter ExtraLight"/>
                <a:cs typeface="Inter ExtraLight"/>
                <a:sym typeface="Inter ExtraLight"/>
              </a:rPr>
              <a:t> topológico. También lo hacen para predicciones escalares. Pero aquí el punto a tener en cuenta es que la red neuronal recursiva simplemente no responde a entradas estructuradas, sino que también funciona en contextos.</a:t>
            </a:r>
            <a:endParaRPr sz="1050">
              <a:latin typeface="Inter ExtraLight"/>
              <a:ea typeface="Inter ExtraLight"/>
              <a:cs typeface="Inter ExtraLight"/>
              <a:sym typeface="Inter ExtraLight"/>
            </a:endParaRPr>
          </a:p>
          <a:p>
            <a:pPr indent="0" lvl="0" marL="0" rtl="0" algn="just">
              <a:lnSpc>
                <a:spcPct val="150000"/>
              </a:lnSpc>
              <a:spcBef>
                <a:spcPts val="1000"/>
              </a:spcBef>
              <a:spcAft>
                <a:spcPts val="1000"/>
              </a:spcAft>
              <a:buNone/>
            </a:pPr>
            <a:r>
              <a:rPr lang="en" sz="1050">
                <a:latin typeface="Inter ExtraLight"/>
                <a:ea typeface="Inter ExtraLight"/>
                <a:cs typeface="Inter ExtraLight"/>
                <a:sym typeface="Inter ExtraLight"/>
              </a:rPr>
              <a:t>Cada serie de tiempo se procesa por separado. Un punto muy interesante para reflexionar es que la primera introducción de RNN ocurrió cuando surgió la necesidad de aprender representaciones de datos distribuidos de varias redes estructurales. Por ejemplo, términos lógicos.</a:t>
            </a:r>
            <a:endParaRPr sz="1050">
              <a:latin typeface="Inter ExtraLight"/>
              <a:ea typeface="Inter ExtraLight"/>
              <a:cs typeface="Inter ExtraLight"/>
              <a:sym typeface="Inter ExtraLight"/>
            </a:endParaRPr>
          </a:p>
        </p:txBody>
      </p:sp>
      <p:pic>
        <p:nvPicPr>
          <p:cNvPr id="252" name="Google Shape;252;p27"/>
          <p:cNvPicPr preferRelativeResize="0"/>
          <p:nvPr/>
        </p:nvPicPr>
        <p:blipFill>
          <a:blip r:embed="rId3">
            <a:alphaModFix/>
          </a:blip>
          <a:stretch>
            <a:fillRect/>
          </a:stretch>
        </p:blipFill>
        <p:spPr>
          <a:xfrm>
            <a:off x="5235169" y="1073205"/>
            <a:ext cx="2876550" cy="3600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p28"/>
          <p:cNvGrpSpPr/>
          <p:nvPr/>
        </p:nvGrpSpPr>
        <p:grpSpPr>
          <a:xfrm>
            <a:off x="648229" y="331144"/>
            <a:ext cx="348648" cy="396303"/>
            <a:chOff x="4854238" y="3797134"/>
            <a:chExt cx="252406" cy="286885"/>
          </a:xfrm>
        </p:grpSpPr>
        <p:grpSp>
          <p:nvGrpSpPr>
            <p:cNvPr id="258" name="Google Shape;258;p28"/>
            <p:cNvGrpSpPr/>
            <p:nvPr/>
          </p:nvGrpSpPr>
          <p:grpSpPr>
            <a:xfrm>
              <a:off x="4854238" y="3855874"/>
              <a:ext cx="151218" cy="168629"/>
              <a:chOff x="2162675" y="3835950"/>
              <a:chExt cx="132450" cy="147700"/>
            </a:xfrm>
          </p:grpSpPr>
          <p:sp>
            <p:nvSpPr>
              <p:cNvPr id="259" name="Google Shape;259;p28"/>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8"/>
            <p:cNvGrpSpPr/>
            <p:nvPr/>
          </p:nvGrpSpPr>
          <p:grpSpPr>
            <a:xfrm>
              <a:off x="4954241" y="3797134"/>
              <a:ext cx="151218" cy="168629"/>
              <a:chOff x="2162675" y="3835950"/>
              <a:chExt cx="132450" cy="147700"/>
            </a:xfrm>
          </p:grpSpPr>
          <p:sp>
            <p:nvSpPr>
              <p:cNvPr id="265" name="Google Shape;265;p28"/>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8"/>
            <p:cNvGrpSpPr/>
            <p:nvPr/>
          </p:nvGrpSpPr>
          <p:grpSpPr>
            <a:xfrm>
              <a:off x="4955426" y="3915390"/>
              <a:ext cx="151218" cy="168629"/>
              <a:chOff x="2162675" y="3835950"/>
              <a:chExt cx="132450" cy="147700"/>
            </a:xfrm>
          </p:grpSpPr>
          <p:sp>
            <p:nvSpPr>
              <p:cNvPr id="271" name="Google Shape;271;p28"/>
              <p:cNvSpPr/>
              <p:nvPr/>
            </p:nvSpPr>
            <p:spPr>
              <a:xfrm>
                <a:off x="2251275" y="3835950"/>
                <a:ext cx="43850" cy="44800"/>
              </a:xfrm>
              <a:custGeom>
                <a:rect b="b" l="l" r="r" t="t"/>
                <a:pathLst>
                  <a:path extrusionOk="0" fill="none" h="1792" w="1754">
                    <a:moveTo>
                      <a:pt x="877" y="0"/>
                    </a:moveTo>
                    <a:lnTo>
                      <a:pt x="877" y="0"/>
                    </a:lnTo>
                    <a:lnTo>
                      <a:pt x="1068" y="39"/>
                    </a:lnTo>
                    <a:lnTo>
                      <a:pt x="1220" y="77"/>
                    </a:lnTo>
                    <a:lnTo>
                      <a:pt x="1373" y="153"/>
                    </a:lnTo>
                    <a:lnTo>
                      <a:pt x="1525" y="267"/>
                    </a:lnTo>
                    <a:lnTo>
                      <a:pt x="1601" y="382"/>
                    </a:lnTo>
                    <a:lnTo>
                      <a:pt x="1716" y="534"/>
                    </a:lnTo>
                    <a:lnTo>
                      <a:pt x="1754" y="725"/>
                    </a:lnTo>
                    <a:lnTo>
                      <a:pt x="1754" y="877"/>
                    </a:lnTo>
                    <a:lnTo>
                      <a:pt x="1754" y="877"/>
                    </a:lnTo>
                    <a:lnTo>
                      <a:pt x="1754" y="1068"/>
                    </a:lnTo>
                    <a:lnTo>
                      <a:pt x="1716" y="1220"/>
                    </a:lnTo>
                    <a:lnTo>
                      <a:pt x="1601" y="1372"/>
                    </a:lnTo>
                    <a:lnTo>
                      <a:pt x="1525" y="1525"/>
                    </a:lnTo>
                    <a:lnTo>
                      <a:pt x="1373" y="1639"/>
                    </a:lnTo>
                    <a:lnTo>
                      <a:pt x="1220" y="1715"/>
                    </a:lnTo>
                    <a:lnTo>
                      <a:pt x="1068" y="1754"/>
                    </a:lnTo>
                    <a:lnTo>
                      <a:pt x="877" y="1792"/>
                    </a:lnTo>
                    <a:lnTo>
                      <a:pt x="877" y="1792"/>
                    </a:lnTo>
                    <a:lnTo>
                      <a:pt x="725" y="1754"/>
                    </a:lnTo>
                    <a:lnTo>
                      <a:pt x="534" y="1715"/>
                    </a:lnTo>
                    <a:lnTo>
                      <a:pt x="382" y="1639"/>
                    </a:lnTo>
                    <a:lnTo>
                      <a:pt x="268" y="1525"/>
                    </a:lnTo>
                    <a:lnTo>
                      <a:pt x="153" y="1372"/>
                    </a:lnTo>
                    <a:lnTo>
                      <a:pt x="77" y="1220"/>
                    </a:lnTo>
                    <a:lnTo>
                      <a:pt x="39" y="1068"/>
                    </a:lnTo>
                    <a:lnTo>
                      <a:pt x="1" y="877"/>
                    </a:lnTo>
                    <a:lnTo>
                      <a:pt x="1" y="877"/>
                    </a:lnTo>
                    <a:lnTo>
                      <a:pt x="39" y="725"/>
                    </a:lnTo>
                    <a:lnTo>
                      <a:pt x="77" y="534"/>
                    </a:lnTo>
                    <a:lnTo>
                      <a:pt x="153" y="382"/>
                    </a:lnTo>
                    <a:lnTo>
                      <a:pt x="268" y="267"/>
                    </a:lnTo>
                    <a:lnTo>
                      <a:pt x="382" y="153"/>
                    </a:lnTo>
                    <a:lnTo>
                      <a:pt x="534" y="77"/>
                    </a:lnTo>
                    <a:lnTo>
                      <a:pt x="725" y="39"/>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2162675" y="3887400"/>
                <a:ext cx="44800" cy="44800"/>
              </a:xfrm>
              <a:custGeom>
                <a:rect b="b" l="l" r="r" t="t"/>
                <a:pathLst>
                  <a:path extrusionOk="0" fill="none" h="1792" w="1792">
                    <a:moveTo>
                      <a:pt x="915" y="0"/>
                    </a:moveTo>
                    <a:lnTo>
                      <a:pt x="915" y="0"/>
                    </a:lnTo>
                    <a:lnTo>
                      <a:pt x="1068" y="38"/>
                    </a:lnTo>
                    <a:lnTo>
                      <a:pt x="1258" y="77"/>
                    </a:lnTo>
                    <a:lnTo>
                      <a:pt x="1372" y="153"/>
                    </a:lnTo>
                    <a:lnTo>
                      <a:pt x="1525" y="267"/>
                    </a:lnTo>
                    <a:lnTo>
                      <a:pt x="1639" y="381"/>
                    </a:lnTo>
                    <a:lnTo>
                      <a:pt x="1715" y="534"/>
                    </a:lnTo>
                    <a:lnTo>
                      <a:pt x="1754" y="724"/>
                    </a:lnTo>
                    <a:lnTo>
                      <a:pt x="1792" y="877"/>
                    </a:lnTo>
                    <a:lnTo>
                      <a:pt x="1792" y="877"/>
                    </a:lnTo>
                    <a:lnTo>
                      <a:pt x="1754" y="1067"/>
                    </a:lnTo>
                    <a:lnTo>
                      <a:pt x="1715" y="1220"/>
                    </a:lnTo>
                    <a:lnTo>
                      <a:pt x="1639" y="1372"/>
                    </a:lnTo>
                    <a:lnTo>
                      <a:pt x="1525" y="1525"/>
                    </a:lnTo>
                    <a:lnTo>
                      <a:pt x="1372" y="1639"/>
                    </a:lnTo>
                    <a:lnTo>
                      <a:pt x="1258" y="1715"/>
                    </a:lnTo>
                    <a:lnTo>
                      <a:pt x="1068" y="1753"/>
                    </a:lnTo>
                    <a:lnTo>
                      <a:pt x="915" y="1792"/>
                    </a:lnTo>
                    <a:lnTo>
                      <a:pt x="915" y="1792"/>
                    </a:lnTo>
                    <a:lnTo>
                      <a:pt x="725" y="1753"/>
                    </a:lnTo>
                    <a:lnTo>
                      <a:pt x="572" y="1715"/>
                    </a:lnTo>
                    <a:lnTo>
                      <a:pt x="420" y="1639"/>
                    </a:lnTo>
                    <a:lnTo>
                      <a:pt x="267" y="1525"/>
                    </a:lnTo>
                    <a:lnTo>
                      <a:pt x="153" y="1372"/>
                    </a:lnTo>
                    <a:lnTo>
                      <a:pt x="77" y="1220"/>
                    </a:lnTo>
                    <a:lnTo>
                      <a:pt x="39" y="1067"/>
                    </a:lnTo>
                    <a:lnTo>
                      <a:pt x="1" y="877"/>
                    </a:lnTo>
                    <a:lnTo>
                      <a:pt x="1" y="877"/>
                    </a:lnTo>
                    <a:lnTo>
                      <a:pt x="39" y="724"/>
                    </a:lnTo>
                    <a:lnTo>
                      <a:pt x="77" y="534"/>
                    </a:lnTo>
                    <a:lnTo>
                      <a:pt x="153" y="381"/>
                    </a:lnTo>
                    <a:lnTo>
                      <a:pt x="267" y="267"/>
                    </a:lnTo>
                    <a:lnTo>
                      <a:pt x="420" y="153"/>
                    </a:lnTo>
                    <a:lnTo>
                      <a:pt x="572" y="77"/>
                    </a:lnTo>
                    <a:lnTo>
                      <a:pt x="725" y="38"/>
                    </a:lnTo>
                    <a:lnTo>
                      <a:pt x="915" y="0"/>
                    </a:lnTo>
                    <a:lnTo>
                      <a:pt x="915"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2251275" y="3938850"/>
                <a:ext cx="43850" cy="44800"/>
              </a:xfrm>
              <a:custGeom>
                <a:rect b="b" l="l" r="r" t="t"/>
                <a:pathLst>
                  <a:path extrusionOk="0" fill="none" h="1792" w="1754">
                    <a:moveTo>
                      <a:pt x="877" y="0"/>
                    </a:moveTo>
                    <a:lnTo>
                      <a:pt x="877" y="0"/>
                    </a:lnTo>
                    <a:lnTo>
                      <a:pt x="1068" y="38"/>
                    </a:lnTo>
                    <a:lnTo>
                      <a:pt x="1220" y="77"/>
                    </a:lnTo>
                    <a:lnTo>
                      <a:pt x="1373" y="153"/>
                    </a:lnTo>
                    <a:lnTo>
                      <a:pt x="1525" y="267"/>
                    </a:lnTo>
                    <a:lnTo>
                      <a:pt x="1601" y="420"/>
                    </a:lnTo>
                    <a:lnTo>
                      <a:pt x="1716" y="534"/>
                    </a:lnTo>
                    <a:lnTo>
                      <a:pt x="1754" y="724"/>
                    </a:lnTo>
                    <a:lnTo>
                      <a:pt x="1754" y="915"/>
                    </a:lnTo>
                    <a:lnTo>
                      <a:pt x="1754" y="915"/>
                    </a:lnTo>
                    <a:lnTo>
                      <a:pt x="1754" y="1067"/>
                    </a:lnTo>
                    <a:lnTo>
                      <a:pt x="1716" y="1258"/>
                    </a:lnTo>
                    <a:lnTo>
                      <a:pt x="1601" y="1372"/>
                    </a:lnTo>
                    <a:lnTo>
                      <a:pt x="1525" y="1525"/>
                    </a:lnTo>
                    <a:lnTo>
                      <a:pt x="1373" y="1639"/>
                    </a:lnTo>
                    <a:lnTo>
                      <a:pt x="1220" y="1715"/>
                    </a:lnTo>
                    <a:lnTo>
                      <a:pt x="1068" y="1753"/>
                    </a:lnTo>
                    <a:lnTo>
                      <a:pt x="877" y="1791"/>
                    </a:lnTo>
                    <a:lnTo>
                      <a:pt x="877" y="1791"/>
                    </a:lnTo>
                    <a:lnTo>
                      <a:pt x="725" y="1753"/>
                    </a:lnTo>
                    <a:lnTo>
                      <a:pt x="534" y="1715"/>
                    </a:lnTo>
                    <a:lnTo>
                      <a:pt x="382" y="1639"/>
                    </a:lnTo>
                    <a:lnTo>
                      <a:pt x="268" y="1525"/>
                    </a:lnTo>
                    <a:lnTo>
                      <a:pt x="153" y="1372"/>
                    </a:lnTo>
                    <a:lnTo>
                      <a:pt x="77" y="1258"/>
                    </a:lnTo>
                    <a:lnTo>
                      <a:pt x="39" y="1067"/>
                    </a:lnTo>
                    <a:lnTo>
                      <a:pt x="1" y="915"/>
                    </a:lnTo>
                    <a:lnTo>
                      <a:pt x="1" y="915"/>
                    </a:lnTo>
                    <a:lnTo>
                      <a:pt x="39" y="724"/>
                    </a:lnTo>
                    <a:lnTo>
                      <a:pt x="77" y="534"/>
                    </a:lnTo>
                    <a:lnTo>
                      <a:pt x="153" y="420"/>
                    </a:lnTo>
                    <a:lnTo>
                      <a:pt x="268" y="267"/>
                    </a:lnTo>
                    <a:lnTo>
                      <a:pt x="382" y="153"/>
                    </a:lnTo>
                    <a:lnTo>
                      <a:pt x="534" y="77"/>
                    </a:lnTo>
                    <a:lnTo>
                      <a:pt x="725" y="38"/>
                    </a:lnTo>
                    <a:lnTo>
                      <a:pt x="877" y="0"/>
                    </a:lnTo>
                    <a:lnTo>
                      <a:pt x="877" y="0"/>
                    </a:lnTo>
                    <a:close/>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2204600" y="3920750"/>
                <a:ext cx="49575" cy="29550"/>
              </a:xfrm>
              <a:custGeom>
                <a:rect b="b" l="l" r="r" t="t"/>
                <a:pathLst>
                  <a:path extrusionOk="0" fill="none" h="1182" w="1983">
                    <a:moveTo>
                      <a:pt x="0" y="0"/>
                    </a:moveTo>
                    <a:lnTo>
                      <a:pt x="1982"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2204600" y="3869300"/>
                <a:ext cx="49575" cy="29550"/>
              </a:xfrm>
              <a:custGeom>
                <a:rect b="b" l="l" r="r" t="t"/>
                <a:pathLst>
                  <a:path extrusionOk="0" fill="none" h="1182" w="1983">
                    <a:moveTo>
                      <a:pt x="1982" y="0"/>
                    </a:moveTo>
                    <a:lnTo>
                      <a:pt x="0" y="1182"/>
                    </a:lnTo>
                  </a:path>
                </a:pathLst>
              </a:custGeom>
              <a:noFill/>
              <a:ln cap="rnd"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 name="Google Shape;276;p2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277" name="Google Shape;277;p28"/>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Recursive Neural Networks</a:t>
            </a:r>
            <a:endParaRPr sz="3000">
              <a:solidFill>
                <a:srgbClr val="434343"/>
              </a:solidFill>
              <a:latin typeface="Lato Light"/>
              <a:ea typeface="Lato Light"/>
              <a:cs typeface="Lato Light"/>
              <a:sym typeface="Lato Light"/>
            </a:endParaRPr>
          </a:p>
        </p:txBody>
      </p:sp>
      <p:sp>
        <p:nvSpPr>
          <p:cNvPr id="278" name="Google Shape;278;p28"/>
          <p:cNvSpPr txBox="1"/>
          <p:nvPr/>
        </p:nvSpPr>
        <p:spPr>
          <a:xfrm>
            <a:off x="509025" y="914450"/>
            <a:ext cx="4581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050">
                <a:latin typeface="Inter ExtraLight"/>
                <a:ea typeface="Inter ExtraLight"/>
                <a:cs typeface="Inter ExtraLight"/>
                <a:sym typeface="Inter ExtraLight"/>
              </a:rPr>
              <a:t>Entonces, para generalizar, las redes recurrentes no difieren de las redes neuronales recursivas. Pero, de hecho, es una red neuronal recursiva. Existe un hecho relacionado con que las redes recursivas son intrínsecamente complejas y, por lo tanto, no se aceptan en una plataforma más amplia. Estas RNN son aún más </a:t>
            </a:r>
            <a:r>
              <a:rPr lang="en" sz="1050">
                <a:latin typeface="Inter ExtraLight"/>
                <a:ea typeface="Inter ExtraLight"/>
                <a:cs typeface="Inter ExtraLight"/>
                <a:sym typeface="Inter ExtraLight"/>
              </a:rPr>
              <a:t>costosas</a:t>
            </a:r>
            <a:r>
              <a:rPr lang="en" sz="1050">
                <a:latin typeface="Inter ExtraLight"/>
                <a:ea typeface="Inter ExtraLight"/>
                <a:cs typeface="Inter ExtraLight"/>
                <a:sym typeface="Inter ExtraLight"/>
              </a:rPr>
              <a:t> en todas las etapas y fases de aprendizaje computacional.</a:t>
            </a:r>
            <a:endParaRPr sz="1050">
              <a:latin typeface="Inter ExtraLight"/>
              <a:ea typeface="Inter ExtraLight"/>
              <a:cs typeface="Inter ExtraLight"/>
              <a:sym typeface="Inter ExtraLight"/>
            </a:endParaRPr>
          </a:p>
          <a:p>
            <a:pPr indent="0" lvl="0" marL="0" rtl="0" algn="just">
              <a:lnSpc>
                <a:spcPct val="150000"/>
              </a:lnSpc>
              <a:spcBef>
                <a:spcPts val="1000"/>
              </a:spcBef>
              <a:spcAft>
                <a:spcPts val="0"/>
              </a:spcAft>
              <a:buNone/>
            </a:pPr>
            <a:r>
              <a:rPr lang="en" sz="1050">
                <a:latin typeface="Inter ExtraLight"/>
                <a:ea typeface="Inter ExtraLight"/>
                <a:cs typeface="Inter ExtraLight"/>
                <a:sym typeface="Inter ExtraLight"/>
              </a:rPr>
              <a:t>Algunas consideraciones de este </a:t>
            </a:r>
            <a:r>
              <a:rPr lang="en" sz="1050">
                <a:latin typeface="Inter ExtraLight"/>
                <a:ea typeface="Inter ExtraLight"/>
                <a:cs typeface="Inter ExtraLight"/>
                <a:sym typeface="Inter ExtraLight"/>
              </a:rPr>
              <a:t>modelo</a:t>
            </a:r>
            <a:r>
              <a:rPr lang="en" sz="1050">
                <a:latin typeface="Inter ExtraLight"/>
                <a:ea typeface="Inter ExtraLight"/>
                <a:cs typeface="Inter ExtraLight"/>
                <a:sym typeface="Inter ExtraLight"/>
              </a:rPr>
              <a:t> son:</a:t>
            </a:r>
            <a:endParaRPr sz="1050">
              <a:latin typeface="Inter ExtraLight"/>
              <a:ea typeface="Inter ExtraLight"/>
              <a:cs typeface="Inter ExtraLight"/>
              <a:sym typeface="Inter ExtraLight"/>
            </a:endParaRPr>
          </a:p>
          <a:p>
            <a:pPr indent="-295275" lvl="0" marL="457200" rtl="0" algn="just">
              <a:lnSpc>
                <a:spcPct val="150000"/>
              </a:lnSpc>
              <a:spcBef>
                <a:spcPts val="1000"/>
              </a:spcBef>
              <a:spcAft>
                <a:spcPts val="0"/>
              </a:spcAft>
              <a:buSzPts val="1050"/>
              <a:buFont typeface="Inter ExtraLight"/>
              <a:buChar char="●"/>
            </a:pPr>
            <a:r>
              <a:rPr lang="en" sz="1050">
                <a:latin typeface="Inter ExtraLight"/>
                <a:ea typeface="Inter ExtraLight"/>
                <a:cs typeface="Inter ExtraLight"/>
                <a:sym typeface="Inter ExtraLight"/>
              </a:rPr>
              <a:t>Tienen el potencial de capturar dependencias de larga distancia.</a:t>
            </a:r>
            <a:endParaRPr sz="1050">
              <a:latin typeface="Inter ExtraLight"/>
              <a:ea typeface="Inter ExtraLight"/>
              <a:cs typeface="Inter ExtraLight"/>
              <a:sym typeface="Inter ExtraLight"/>
            </a:endParaRPr>
          </a:p>
          <a:p>
            <a:pPr indent="-295275" lvl="0" marL="457200" rtl="0" algn="just">
              <a:lnSpc>
                <a:spcPct val="150000"/>
              </a:lnSpc>
              <a:spcBef>
                <a:spcPts val="0"/>
              </a:spcBef>
              <a:spcAft>
                <a:spcPts val="0"/>
              </a:spcAft>
              <a:buSzPts val="1050"/>
              <a:buFont typeface="Inter ExtraLight"/>
              <a:buChar char="●"/>
            </a:pPr>
            <a:r>
              <a:rPr lang="en" sz="1050">
                <a:latin typeface="Inter ExtraLight"/>
                <a:ea typeface="Inter ExtraLight"/>
                <a:cs typeface="Inter ExtraLight"/>
                <a:sym typeface="Inter ExtraLight"/>
              </a:rPr>
              <a:t>Dos "tokens" pueden estar estructuralmente más cerca entre sí incluso aunque estén muy lejos en la secuencia de palabras</a:t>
            </a:r>
            <a:endParaRPr sz="1050">
              <a:latin typeface="Inter ExtraLight"/>
              <a:ea typeface="Inter ExtraLight"/>
              <a:cs typeface="Inter ExtraLight"/>
              <a:sym typeface="Inter ExtraLight"/>
            </a:endParaRPr>
          </a:p>
          <a:p>
            <a:pPr indent="-295275" lvl="0" marL="457200" rtl="0" algn="just">
              <a:lnSpc>
                <a:spcPct val="150000"/>
              </a:lnSpc>
              <a:spcBef>
                <a:spcPts val="0"/>
              </a:spcBef>
              <a:spcAft>
                <a:spcPts val="0"/>
              </a:spcAft>
              <a:buSzPts val="1050"/>
              <a:buFont typeface="Inter ExtraLight"/>
              <a:buChar char="●"/>
            </a:pPr>
            <a:r>
              <a:rPr lang="en" sz="1050">
                <a:latin typeface="Inter ExtraLight"/>
                <a:ea typeface="Inter ExtraLight"/>
                <a:cs typeface="Inter ExtraLight"/>
                <a:sym typeface="Inter ExtraLight"/>
              </a:rPr>
              <a:t>Ej: un verbo y su correspondiente objeto directo pueden estar muy lejos en términos de tokens si hay muchos adjetivos en el medio, pero son adyacentes en el árbol de sintaxis.</a:t>
            </a:r>
            <a:endParaRPr sz="1050">
              <a:latin typeface="Inter ExtraLight"/>
              <a:ea typeface="Inter ExtraLight"/>
              <a:cs typeface="Inter ExtraLight"/>
              <a:sym typeface="Inter ExtraLight"/>
            </a:endParaRPr>
          </a:p>
          <a:p>
            <a:pPr indent="-295275" lvl="0" marL="457200" rtl="0" algn="just">
              <a:lnSpc>
                <a:spcPct val="150000"/>
              </a:lnSpc>
              <a:spcBef>
                <a:spcPts val="0"/>
              </a:spcBef>
              <a:spcAft>
                <a:spcPts val="0"/>
              </a:spcAft>
              <a:buSzPts val="1050"/>
              <a:buFont typeface="Inter ExtraLight"/>
              <a:buChar char="●"/>
            </a:pPr>
            <a:r>
              <a:rPr lang="en" sz="1050">
                <a:latin typeface="Inter ExtraLight"/>
                <a:ea typeface="Inter ExtraLight"/>
                <a:cs typeface="Inter ExtraLight"/>
                <a:sym typeface="Inter ExtraLight"/>
              </a:rPr>
              <a:t>Sin embargo, el análisis es lento y depende del dominio.</a:t>
            </a:r>
            <a:endParaRPr sz="1050">
              <a:latin typeface="Inter ExtraLight"/>
              <a:ea typeface="Inter ExtraLight"/>
              <a:cs typeface="Inter ExtraLight"/>
              <a:sym typeface="Inter ExtraLight"/>
            </a:endParaRPr>
          </a:p>
        </p:txBody>
      </p:sp>
      <p:pic>
        <p:nvPicPr>
          <p:cNvPr id="279" name="Google Shape;279;p28"/>
          <p:cNvPicPr preferRelativeResize="0"/>
          <p:nvPr/>
        </p:nvPicPr>
        <p:blipFill>
          <a:blip r:embed="rId3">
            <a:alphaModFix/>
          </a:blip>
          <a:stretch>
            <a:fillRect/>
          </a:stretch>
        </p:blipFill>
        <p:spPr>
          <a:xfrm>
            <a:off x="5259044" y="2022805"/>
            <a:ext cx="3732557" cy="21455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4</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Cierre</a:t>
            </a:r>
            <a:endParaRPr>
              <a:latin typeface="Roboto Light"/>
              <a:ea typeface="Roboto Light"/>
              <a:cs typeface="Roboto Light"/>
              <a:sym typeface="Roboto Light"/>
            </a:endParaRPr>
          </a:p>
        </p:txBody>
      </p:sp>
      <p:sp>
        <p:nvSpPr>
          <p:cNvPr id="285" name="Google Shape;285;p29"/>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Últimas ideas</a:t>
            </a: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291" name="Google Shape;291;p30"/>
          <p:cNvSpPr txBox="1"/>
          <p:nvPr>
            <p:ph idx="4294967295" type="ctrTitle"/>
          </p:nvPr>
        </p:nvSpPr>
        <p:spPr>
          <a:xfrm>
            <a:off x="0" y="1167950"/>
            <a:ext cx="9144000" cy="86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800">
                <a:solidFill>
                  <a:srgbClr val="FFFFFF"/>
                </a:solidFill>
                <a:latin typeface="Roboto Light"/>
                <a:ea typeface="Roboto Light"/>
                <a:cs typeface="Roboto Light"/>
                <a:sym typeface="Roboto Light"/>
              </a:rPr>
              <a:t>¡Muchas gracias!</a:t>
            </a:r>
            <a:endParaRPr sz="4800">
              <a:solidFill>
                <a:srgbClr val="FFFFFF"/>
              </a:solidFill>
              <a:latin typeface="Roboto Light"/>
              <a:ea typeface="Roboto Light"/>
              <a:cs typeface="Roboto Light"/>
              <a:sym typeface="Roboto Light"/>
            </a:endParaRPr>
          </a:p>
        </p:txBody>
      </p:sp>
      <p:sp>
        <p:nvSpPr>
          <p:cNvPr id="292" name="Google Shape;292;p30"/>
          <p:cNvSpPr txBox="1"/>
          <p:nvPr/>
        </p:nvSpPr>
        <p:spPr>
          <a:xfrm>
            <a:off x="0" y="2840925"/>
            <a:ext cx="9144000" cy="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Oscar Daniel Acosta González</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Licenciado en Matemáticas Aplicadas y Computación</a:t>
            </a:r>
            <a:endParaRPr>
              <a:solidFill>
                <a:srgbClr val="FFFFFF"/>
              </a:solidFill>
              <a:latin typeface="Roboto Light"/>
              <a:ea typeface="Roboto Light"/>
              <a:cs typeface="Roboto Light"/>
              <a:sym typeface="Roboto Light"/>
            </a:endParaRPr>
          </a:p>
        </p:txBody>
      </p:sp>
      <p:pic>
        <p:nvPicPr>
          <p:cNvPr id="293" name="Google Shape;293;p30"/>
          <p:cNvPicPr preferRelativeResize="0"/>
          <p:nvPr/>
        </p:nvPicPr>
        <p:blipFill>
          <a:blip r:embed="rId3">
            <a:alphaModFix/>
          </a:blip>
          <a:stretch>
            <a:fillRect/>
          </a:stretch>
        </p:blipFill>
        <p:spPr>
          <a:xfrm>
            <a:off x="2176350" y="3507925"/>
            <a:ext cx="552850" cy="552850"/>
          </a:xfrm>
          <a:prstGeom prst="rect">
            <a:avLst/>
          </a:prstGeom>
          <a:noFill/>
          <a:ln>
            <a:noFill/>
          </a:ln>
        </p:spPr>
      </p:pic>
      <p:pic>
        <p:nvPicPr>
          <p:cNvPr id="294" name="Google Shape;294;p30"/>
          <p:cNvPicPr preferRelativeResize="0"/>
          <p:nvPr/>
        </p:nvPicPr>
        <p:blipFill rotWithShape="1">
          <a:blip r:embed="rId4">
            <a:alphaModFix/>
          </a:blip>
          <a:srcRect b="20319" l="10047" r="10587" t="20819"/>
          <a:stretch/>
        </p:blipFill>
        <p:spPr>
          <a:xfrm>
            <a:off x="3681862" y="3650250"/>
            <a:ext cx="361623" cy="268201"/>
          </a:xfrm>
          <a:prstGeom prst="rect">
            <a:avLst/>
          </a:prstGeom>
          <a:noFill/>
          <a:ln>
            <a:noFill/>
          </a:ln>
        </p:spPr>
      </p:pic>
      <p:pic>
        <p:nvPicPr>
          <p:cNvPr id="295" name="Google Shape;295;p30"/>
          <p:cNvPicPr preferRelativeResize="0"/>
          <p:nvPr/>
        </p:nvPicPr>
        <p:blipFill>
          <a:blip r:embed="rId5">
            <a:alphaModFix/>
          </a:blip>
          <a:stretch>
            <a:fillRect/>
          </a:stretch>
        </p:blipFill>
        <p:spPr>
          <a:xfrm>
            <a:off x="4996150" y="3580200"/>
            <a:ext cx="408300" cy="408300"/>
          </a:xfrm>
          <a:prstGeom prst="rect">
            <a:avLst/>
          </a:prstGeom>
          <a:noFill/>
          <a:ln>
            <a:noFill/>
          </a:ln>
        </p:spPr>
      </p:pic>
      <p:pic>
        <p:nvPicPr>
          <p:cNvPr id="296" name="Google Shape;296;p30"/>
          <p:cNvPicPr preferRelativeResize="0"/>
          <p:nvPr/>
        </p:nvPicPr>
        <p:blipFill>
          <a:blip r:embed="rId6">
            <a:alphaModFix/>
          </a:blip>
          <a:stretch>
            <a:fillRect/>
          </a:stretch>
        </p:blipFill>
        <p:spPr>
          <a:xfrm>
            <a:off x="6284475" y="3580200"/>
            <a:ext cx="408300" cy="408300"/>
          </a:xfrm>
          <a:prstGeom prst="rect">
            <a:avLst/>
          </a:prstGeom>
          <a:noFill/>
          <a:ln>
            <a:noFill/>
          </a:ln>
        </p:spPr>
      </p:pic>
      <p:sp>
        <p:nvSpPr>
          <p:cNvPr id="297" name="Google Shape;297;p30"/>
          <p:cNvSpPr txBox="1"/>
          <p:nvPr/>
        </p:nvSpPr>
        <p:spPr>
          <a:xfrm>
            <a:off x="1870025" y="3944100"/>
            <a:ext cx="11655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Light"/>
                <a:ea typeface="Roboto Light"/>
                <a:cs typeface="Roboto Light"/>
                <a:sym typeface="Roboto Light"/>
              </a:rPr>
              <a:t>Oscar Acosta</a:t>
            </a:r>
            <a:endParaRPr sz="1100">
              <a:solidFill>
                <a:srgbClr val="FFFFFF"/>
              </a:solidFill>
              <a:latin typeface="Roboto Light"/>
              <a:ea typeface="Roboto Light"/>
              <a:cs typeface="Roboto Light"/>
              <a:sym typeface="Roboto Light"/>
            </a:endParaRPr>
          </a:p>
        </p:txBody>
      </p:sp>
      <p:sp>
        <p:nvSpPr>
          <p:cNvPr id="298" name="Google Shape;298;p30"/>
          <p:cNvSpPr txBox="1"/>
          <p:nvPr/>
        </p:nvSpPr>
        <p:spPr>
          <a:xfrm>
            <a:off x="3136350" y="3944100"/>
            <a:ext cx="1435800" cy="26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oscar.acosta.mac@gmail.com</a:t>
            </a:r>
            <a:endParaRPr sz="1100">
              <a:solidFill>
                <a:srgbClr val="FFFFFF"/>
              </a:solidFill>
              <a:latin typeface="Roboto Light"/>
              <a:ea typeface="Roboto Light"/>
              <a:cs typeface="Roboto Light"/>
              <a:sym typeface="Roboto Light"/>
            </a:endParaRPr>
          </a:p>
        </p:txBody>
      </p:sp>
      <p:sp>
        <p:nvSpPr>
          <p:cNvPr id="299" name="Google Shape;299;p30"/>
          <p:cNvSpPr txBox="1"/>
          <p:nvPr/>
        </p:nvSpPr>
        <p:spPr>
          <a:xfrm>
            <a:off x="4449950" y="3944100"/>
            <a:ext cx="1165500" cy="26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Roboto Light"/>
                <a:ea typeface="Roboto Light"/>
                <a:cs typeface="Roboto Light"/>
                <a:sym typeface="Roboto Light"/>
              </a:rPr>
              <a:t>/odacosta</a:t>
            </a:r>
            <a:endParaRPr sz="1100">
              <a:solidFill>
                <a:srgbClr val="FFFFFF"/>
              </a:solidFill>
              <a:latin typeface="Roboto Light"/>
              <a:ea typeface="Roboto Light"/>
              <a:cs typeface="Roboto Light"/>
              <a:sym typeface="Roboto Light"/>
            </a:endParaRPr>
          </a:p>
        </p:txBody>
      </p:sp>
      <p:sp>
        <p:nvSpPr>
          <p:cNvPr id="300" name="Google Shape;300;p30"/>
          <p:cNvSpPr txBox="1"/>
          <p:nvPr/>
        </p:nvSpPr>
        <p:spPr>
          <a:xfrm>
            <a:off x="5828450" y="3944100"/>
            <a:ext cx="13767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Light"/>
                <a:ea typeface="Roboto Light"/>
                <a:cs typeface="Roboto Light"/>
                <a:sym typeface="Roboto Light"/>
              </a:rPr>
              <a:t>Oscar Daniel Acosta González</a:t>
            </a:r>
            <a:endParaRPr sz="1100">
              <a:solidFill>
                <a:srgbClr val="FFFFFF"/>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79" name="Google Shape;79;p17"/>
          <p:cNvSpPr txBox="1"/>
          <p:nvPr/>
        </p:nvSpPr>
        <p:spPr>
          <a:xfrm>
            <a:off x="457200" y="0"/>
            <a:ext cx="4114800" cy="51435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3000">
                <a:latin typeface="Roboto Light"/>
                <a:ea typeface="Roboto Light"/>
                <a:cs typeface="Roboto Light"/>
                <a:sym typeface="Roboto Light"/>
              </a:rPr>
              <a:t>Contenido</a:t>
            </a:r>
            <a:endParaRPr sz="3000"/>
          </a:p>
        </p:txBody>
      </p:sp>
      <p:cxnSp>
        <p:nvCxnSpPr>
          <p:cNvPr id="80" name="Google Shape;80;p17"/>
          <p:cNvCxnSpPr/>
          <p:nvPr/>
        </p:nvCxnSpPr>
        <p:spPr>
          <a:xfrm flipH="1">
            <a:off x="4567100" y="726725"/>
            <a:ext cx="7500" cy="3698400"/>
          </a:xfrm>
          <a:prstGeom prst="straightConnector1">
            <a:avLst/>
          </a:prstGeom>
          <a:noFill/>
          <a:ln cap="flat" cmpd="sng" w="19050">
            <a:solidFill>
              <a:srgbClr val="0B5394"/>
            </a:solidFill>
            <a:prstDash val="solid"/>
            <a:round/>
            <a:headEnd len="med" w="med" type="none"/>
            <a:tailEnd len="med" w="med" type="none"/>
          </a:ln>
        </p:spPr>
      </p:cxnSp>
      <p:sp>
        <p:nvSpPr>
          <p:cNvPr id="81" name="Google Shape;81;p17"/>
          <p:cNvSpPr txBox="1"/>
          <p:nvPr/>
        </p:nvSpPr>
        <p:spPr>
          <a:xfrm>
            <a:off x="4724400" y="726725"/>
            <a:ext cx="4114800" cy="3698400"/>
          </a:xfrm>
          <a:prstGeom prst="rect">
            <a:avLst/>
          </a:prstGeom>
          <a:noFill/>
          <a:ln>
            <a:noFill/>
          </a:ln>
        </p:spPr>
        <p:txBody>
          <a:bodyPr anchorCtr="0" anchor="ctr" bIns="91425" lIns="91425" spcFirstLastPara="1" rIns="91425" wrap="square" tIns="91425">
            <a:noAutofit/>
          </a:bodyPr>
          <a:lstStyle/>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Recontexto</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LSTM vs GRU</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0"/>
              </a:spcAft>
              <a:buSzPts val="1400"/>
              <a:buFont typeface="Inter ExtraLight"/>
              <a:buChar char="●"/>
            </a:pPr>
            <a:r>
              <a:rPr lang="en">
                <a:latin typeface="Inter ExtraLight"/>
                <a:ea typeface="Inter ExtraLight"/>
                <a:cs typeface="Inter ExtraLight"/>
                <a:sym typeface="Inter ExtraLight"/>
              </a:rPr>
              <a:t>Recursive Neural Networks</a:t>
            </a:r>
            <a:endParaRPr>
              <a:latin typeface="Inter ExtraLight"/>
              <a:ea typeface="Inter ExtraLight"/>
              <a:cs typeface="Inter ExtraLight"/>
              <a:sym typeface="Inter ExtraLight"/>
            </a:endParaRPr>
          </a:p>
          <a:p>
            <a:pPr indent="-317500" lvl="0" marL="914400" rtl="0" algn="l">
              <a:lnSpc>
                <a:spcPct val="115000"/>
              </a:lnSpc>
              <a:spcBef>
                <a:spcPts val="1000"/>
              </a:spcBef>
              <a:spcAft>
                <a:spcPts val="1000"/>
              </a:spcAft>
              <a:buSzPts val="1400"/>
              <a:buFont typeface="Inter ExtraLight"/>
              <a:buChar char="●"/>
            </a:pPr>
            <a:r>
              <a:rPr lang="en">
                <a:latin typeface="Inter ExtraLight"/>
                <a:ea typeface="Inter ExtraLight"/>
                <a:cs typeface="Inter ExtraLight"/>
                <a:sym typeface="Inter ExtraLight"/>
              </a:rPr>
              <a:t>Cierre</a:t>
            </a:r>
            <a:endParaRPr>
              <a:latin typeface="Inter ExtraLight"/>
              <a:ea typeface="Inter ExtraLight"/>
              <a:cs typeface="Inter ExtraLight"/>
              <a:sym typeface="Inter Extra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1</a:t>
            </a:r>
            <a:r>
              <a:rPr lang="en">
                <a:solidFill>
                  <a:schemeClr val="accent2"/>
                </a:solidFill>
                <a:latin typeface="Roboto Light"/>
                <a:ea typeface="Roboto Light"/>
                <a:cs typeface="Roboto Light"/>
                <a:sym typeface="Roboto Light"/>
              </a:rPr>
              <a:t>.</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Recontexto</a:t>
            </a:r>
            <a:endParaRPr>
              <a:latin typeface="Roboto Light"/>
              <a:ea typeface="Roboto Light"/>
              <a:cs typeface="Roboto Light"/>
              <a:sym typeface="Roboto Light"/>
            </a:endParaRPr>
          </a:p>
        </p:txBody>
      </p:sp>
      <p:sp>
        <p:nvSpPr>
          <p:cNvPr id="87" name="Google Shape;87;p18"/>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Word embeddings</a:t>
            </a:r>
            <a:endParaRPr>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sp>
        <p:nvSpPr>
          <p:cNvPr id="93" name="Google Shape;93;p19"/>
          <p:cNvSpPr txBox="1"/>
          <p:nvPr/>
        </p:nvSpPr>
        <p:spPr>
          <a:xfrm>
            <a:off x="1148750" y="331105"/>
            <a:ext cx="7068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000">
                <a:solidFill>
                  <a:srgbClr val="434343"/>
                </a:solidFill>
                <a:latin typeface="Lato Light"/>
                <a:ea typeface="Lato Light"/>
                <a:cs typeface="Lato Light"/>
                <a:sym typeface="Lato Light"/>
              </a:rPr>
              <a:t>Recontexto</a:t>
            </a:r>
            <a:endParaRPr sz="3000">
              <a:solidFill>
                <a:srgbClr val="434343"/>
              </a:solidFill>
              <a:latin typeface="Lato Light"/>
              <a:ea typeface="Lato Light"/>
              <a:cs typeface="Lato Light"/>
              <a:sym typeface="Lato Light"/>
            </a:endParaRPr>
          </a:p>
        </p:txBody>
      </p:sp>
      <p:grpSp>
        <p:nvGrpSpPr>
          <p:cNvPr id="94" name="Google Shape;94;p19"/>
          <p:cNvGrpSpPr/>
          <p:nvPr/>
        </p:nvGrpSpPr>
        <p:grpSpPr>
          <a:xfrm>
            <a:off x="714516" y="358049"/>
            <a:ext cx="215966" cy="342399"/>
            <a:chOff x="6718575" y="2318625"/>
            <a:chExt cx="256950" cy="407375"/>
          </a:xfrm>
        </p:grpSpPr>
        <p:sp>
          <p:nvSpPr>
            <p:cNvPr id="95" name="Google Shape;95;p1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7" name="Google Shape;97;p1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8" name="Google Shape;98;p1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 name="Google Shape;99;p1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0" name="Google Shape;100;p1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1" name="Google Shape;101;p1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2" name="Google Shape;102;p1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103" name="Google Shape;103;p19"/>
          <p:cNvPicPr preferRelativeResize="0"/>
          <p:nvPr/>
        </p:nvPicPr>
        <p:blipFill>
          <a:blip r:embed="rId3">
            <a:alphaModFix/>
          </a:blip>
          <a:stretch>
            <a:fillRect/>
          </a:stretch>
        </p:blipFill>
        <p:spPr>
          <a:xfrm>
            <a:off x="714525" y="1280775"/>
            <a:ext cx="4133300" cy="1484450"/>
          </a:xfrm>
          <a:prstGeom prst="rect">
            <a:avLst/>
          </a:prstGeom>
          <a:noFill/>
          <a:ln>
            <a:noFill/>
          </a:ln>
        </p:spPr>
      </p:pic>
      <p:pic>
        <p:nvPicPr>
          <p:cNvPr id="104" name="Google Shape;104;p19"/>
          <p:cNvPicPr preferRelativeResize="0"/>
          <p:nvPr/>
        </p:nvPicPr>
        <p:blipFill rotWithShape="1">
          <a:blip r:embed="rId4">
            <a:alphaModFix/>
          </a:blip>
          <a:srcRect b="0" l="12923" r="14434" t="0"/>
          <a:stretch/>
        </p:blipFill>
        <p:spPr>
          <a:xfrm>
            <a:off x="4930800" y="528925"/>
            <a:ext cx="3959275" cy="2692700"/>
          </a:xfrm>
          <a:prstGeom prst="rect">
            <a:avLst/>
          </a:prstGeom>
          <a:noFill/>
          <a:ln>
            <a:noFill/>
          </a:ln>
        </p:spPr>
      </p:pic>
      <p:pic>
        <p:nvPicPr>
          <p:cNvPr id="105" name="Google Shape;105;p19"/>
          <p:cNvPicPr preferRelativeResize="0"/>
          <p:nvPr/>
        </p:nvPicPr>
        <p:blipFill>
          <a:blip r:embed="rId5">
            <a:alphaModFix/>
          </a:blip>
          <a:stretch>
            <a:fillRect/>
          </a:stretch>
        </p:blipFill>
        <p:spPr>
          <a:xfrm>
            <a:off x="887575" y="2827174"/>
            <a:ext cx="2825775" cy="2143700"/>
          </a:xfrm>
          <a:prstGeom prst="rect">
            <a:avLst/>
          </a:prstGeom>
          <a:noFill/>
          <a:ln>
            <a:noFill/>
          </a:ln>
        </p:spPr>
      </p:pic>
      <p:pic>
        <p:nvPicPr>
          <p:cNvPr id="106" name="Google Shape;106;p19"/>
          <p:cNvPicPr preferRelativeResize="0"/>
          <p:nvPr/>
        </p:nvPicPr>
        <p:blipFill>
          <a:blip r:embed="rId6">
            <a:alphaModFix/>
          </a:blip>
          <a:stretch>
            <a:fillRect/>
          </a:stretch>
        </p:blipFill>
        <p:spPr>
          <a:xfrm>
            <a:off x="5745475" y="3095664"/>
            <a:ext cx="2329924" cy="160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2"/>
                </a:solidFill>
                <a:latin typeface="Roboto Light"/>
                <a:ea typeface="Roboto Light"/>
                <a:cs typeface="Roboto Light"/>
                <a:sym typeface="Roboto Light"/>
              </a:rPr>
              <a:t>2.</a:t>
            </a:r>
            <a:endParaRPr>
              <a:solidFill>
                <a:schemeClr val="accent2"/>
              </a:solidFill>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LSTM vs GRU</a:t>
            </a:r>
            <a:endParaRPr>
              <a:latin typeface="Roboto Light"/>
              <a:ea typeface="Roboto Light"/>
              <a:cs typeface="Roboto Light"/>
              <a:sym typeface="Roboto Light"/>
            </a:endParaRPr>
          </a:p>
        </p:txBody>
      </p:sp>
      <p:sp>
        <p:nvSpPr>
          <p:cNvPr id="112" name="Google Shape;112;p20"/>
          <p:cNvSpPr txBox="1"/>
          <p:nvPr>
            <p:ph idx="1" type="subTitle"/>
          </p:nvPr>
        </p:nvSpPr>
        <p:spPr>
          <a:xfrm>
            <a:off x="1213221" y="3787328"/>
            <a:ext cx="6766500" cy="28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Sequential modeling</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nvSpPr>
        <p:spPr>
          <a:xfrm>
            <a:off x="509025" y="838250"/>
            <a:ext cx="42309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100">
                <a:latin typeface="Inter ExtraLight"/>
                <a:ea typeface="Inter ExtraLight"/>
                <a:cs typeface="Inter ExtraLight"/>
                <a:sym typeface="Inter ExtraLight"/>
              </a:rPr>
              <a:t>Una red neuronal recurrente es un tipo de red neuronal artificial que contiene capas de neuronas compartidas entre sus entradas a través del tiempo. Esto nos permite modelar datos temporales como secuencias de video, patrones climáticos o precios de acciones. Hay muchas formas de diseñar una celda recurrente, que controla el flujo de información de un paso de tiempo a otro. Se puede diseñar una celda recurrente para proporcionar una memoria funcional para la red neuronal. Dos de los diseños de celdas recurrentes más populares son la celda </a:t>
            </a:r>
            <a:r>
              <a:rPr i="1" lang="en" sz="1100">
                <a:latin typeface="Inter ExtraLight"/>
                <a:ea typeface="Inter ExtraLight"/>
                <a:cs typeface="Inter ExtraLight"/>
                <a:sym typeface="Inter ExtraLight"/>
              </a:rPr>
              <a:t>Long Short Term Memory</a:t>
            </a:r>
            <a:r>
              <a:rPr lang="en" sz="1100">
                <a:latin typeface="Inter ExtraLight"/>
                <a:ea typeface="Inter ExtraLight"/>
                <a:cs typeface="Inter ExtraLight"/>
                <a:sym typeface="Inter ExtraLight"/>
              </a:rPr>
              <a:t> (LSTM) y la celda de Gated Recurrent Unit (GRU).</a:t>
            </a:r>
            <a:endParaRPr sz="1100">
              <a:latin typeface="Inter ExtraLight"/>
              <a:ea typeface="Inter ExtraLight"/>
              <a:cs typeface="Inter ExtraLight"/>
              <a:sym typeface="Inter ExtraLight"/>
            </a:endParaRPr>
          </a:p>
        </p:txBody>
      </p:sp>
      <p:grpSp>
        <p:nvGrpSpPr>
          <p:cNvPr id="118" name="Google Shape;118;p21"/>
          <p:cNvGrpSpPr/>
          <p:nvPr/>
        </p:nvGrpSpPr>
        <p:grpSpPr>
          <a:xfrm>
            <a:off x="664944" y="329610"/>
            <a:ext cx="452420" cy="433992"/>
            <a:chOff x="5233525" y="4954450"/>
            <a:chExt cx="538275" cy="516350"/>
          </a:xfrm>
        </p:grpSpPr>
        <p:sp>
          <p:nvSpPr>
            <p:cNvPr id="119" name="Google Shape;119;p21"/>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1"/>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LSTM vs GRU</a:t>
            </a:r>
            <a:endParaRPr sz="3000">
              <a:latin typeface="Roboto Light"/>
              <a:ea typeface="Roboto Light"/>
              <a:cs typeface="Roboto Light"/>
              <a:sym typeface="Roboto Light"/>
            </a:endParaRPr>
          </a:p>
        </p:txBody>
      </p:sp>
      <p:sp>
        <p:nvSpPr>
          <p:cNvPr id="131" name="Google Shape;131;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pic>
        <p:nvPicPr>
          <p:cNvPr id="132" name="Google Shape;132;p21"/>
          <p:cNvPicPr preferRelativeResize="0"/>
          <p:nvPr/>
        </p:nvPicPr>
        <p:blipFill>
          <a:blip r:embed="rId3">
            <a:alphaModFix/>
          </a:blip>
          <a:stretch>
            <a:fillRect/>
          </a:stretch>
        </p:blipFill>
        <p:spPr>
          <a:xfrm>
            <a:off x="4892325" y="1779000"/>
            <a:ext cx="4099274" cy="20496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509025" y="838250"/>
            <a:ext cx="42309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100">
                <a:latin typeface="Inter ExtraLight"/>
                <a:ea typeface="Inter ExtraLight"/>
                <a:cs typeface="Inter ExtraLight"/>
                <a:sym typeface="Inter ExtraLight"/>
              </a:rPr>
              <a:t>La celda LSTM mantiene un estado de celda en el que se lee y se escribe. Hay 4 puertas que regulan la lectura, escritura y salida de valores hacia y desde el estado de la celda, dependiendo de los valores de entrada y estado de la celda. La primera puerta determina lo que olvida el estado oculto. La siguiente puerta es responsable de determinar en qué parte del estado de la celda se escribe. La tercera puerta decide los contenidos que se escriben. Finalmente, la última puerta lee el estado de la celda para producir una salida.</a:t>
            </a:r>
            <a:endParaRPr sz="1100">
              <a:latin typeface="Inter ExtraLight"/>
              <a:ea typeface="Inter ExtraLight"/>
              <a:cs typeface="Inter ExtraLight"/>
              <a:sym typeface="Inter ExtraLight"/>
            </a:endParaRPr>
          </a:p>
        </p:txBody>
      </p:sp>
      <p:grpSp>
        <p:nvGrpSpPr>
          <p:cNvPr id="138" name="Google Shape;138;p22"/>
          <p:cNvGrpSpPr/>
          <p:nvPr/>
        </p:nvGrpSpPr>
        <p:grpSpPr>
          <a:xfrm>
            <a:off x="664944" y="329610"/>
            <a:ext cx="452420" cy="433992"/>
            <a:chOff x="5233525" y="4954450"/>
            <a:chExt cx="538275" cy="516350"/>
          </a:xfrm>
        </p:grpSpPr>
        <p:sp>
          <p:nvSpPr>
            <p:cNvPr id="139" name="Google Shape;139;p22"/>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2"/>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LSTM vs GRU</a:t>
            </a:r>
            <a:endParaRPr sz="3000">
              <a:latin typeface="Roboto Light"/>
              <a:ea typeface="Roboto Light"/>
              <a:cs typeface="Roboto Light"/>
              <a:sym typeface="Roboto Light"/>
            </a:endParaRPr>
          </a:p>
        </p:txBody>
      </p:sp>
      <p:sp>
        <p:nvSpPr>
          <p:cNvPr id="151" name="Google Shape;151;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pic>
        <p:nvPicPr>
          <p:cNvPr id="152" name="Google Shape;152;p22"/>
          <p:cNvPicPr preferRelativeResize="0"/>
          <p:nvPr/>
        </p:nvPicPr>
        <p:blipFill>
          <a:blip r:embed="rId3">
            <a:alphaModFix/>
          </a:blip>
          <a:stretch>
            <a:fillRect/>
          </a:stretch>
        </p:blipFill>
        <p:spPr>
          <a:xfrm>
            <a:off x="5131200" y="1245600"/>
            <a:ext cx="3396284" cy="327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nvSpPr>
        <p:spPr>
          <a:xfrm>
            <a:off x="509025" y="838250"/>
            <a:ext cx="42309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100">
                <a:latin typeface="Inter ExtraLight"/>
                <a:ea typeface="Inter ExtraLight"/>
                <a:cs typeface="Inter ExtraLight"/>
                <a:sym typeface="Inter ExtraLight"/>
              </a:rPr>
              <a:t>La celda GRU es similar a la celda LSTM pero con algunas diferencias importantes. Primero, no existe un estado oculto. El estado de la celda adopta la funcionalidad del estado oculto del diseño de la celda LSTM. A continuación, los procesos para determinar qué se olvidan los estados de la celda y en qué parte del estado de la celda se escribe se consolidan en una única puerta. Solo se escribe en la parte del estado de la celda que se ha borrado. Finalmente, el estado completo de la celda se da como salida. Esto es diferente de la celda LSTM que elige qué leer del estado de la celda para producir una salida. Todos estos cambios juntos proporcionan un diseño más simple con menos parámetros que el LSTM. Sin embargo, la reducción de parámetros puede tener el costo de una menor </a:t>
            </a:r>
            <a:r>
              <a:rPr lang="en" sz="1100">
                <a:latin typeface="Inter ExtraLight"/>
                <a:ea typeface="Inter ExtraLight"/>
                <a:cs typeface="Inter ExtraLight"/>
                <a:sym typeface="Inter ExtraLight"/>
              </a:rPr>
              <a:t>expresividad</a:t>
            </a:r>
            <a:r>
              <a:rPr lang="en" sz="1100">
                <a:latin typeface="Inter ExtraLight"/>
                <a:ea typeface="Inter ExtraLight"/>
                <a:cs typeface="Inter ExtraLight"/>
                <a:sym typeface="Inter ExtraLight"/>
              </a:rPr>
              <a:t>.</a:t>
            </a:r>
            <a:endParaRPr sz="1100">
              <a:latin typeface="Inter ExtraLight"/>
              <a:ea typeface="Inter ExtraLight"/>
              <a:cs typeface="Inter ExtraLight"/>
              <a:sym typeface="Inter ExtraLight"/>
            </a:endParaRPr>
          </a:p>
        </p:txBody>
      </p:sp>
      <p:grpSp>
        <p:nvGrpSpPr>
          <p:cNvPr id="158" name="Google Shape;158;p23"/>
          <p:cNvGrpSpPr/>
          <p:nvPr/>
        </p:nvGrpSpPr>
        <p:grpSpPr>
          <a:xfrm>
            <a:off x="664944" y="329610"/>
            <a:ext cx="452420" cy="433992"/>
            <a:chOff x="5233525" y="4954450"/>
            <a:chExt cx="538275" cy="516350"/>
          </a:xfrm>
        </p:grpSpPr>
        <p:sp>
          <p:nvSpPr>
            <p:cNvPr id="159" name="Google Shape;159;p2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LSTM vs GRU</a:t>
            </a:r>
            <a:endParaRPr sz="3000">
              <a:latin typeface="Roboto Light"/>
              <a:ea typeface="Roboto Light"/>
              <a:cs typeface="Roboto Light"/>
              <a:sym typeface="Roboto Light"/>
            </a:endParaRPr>
          </a:p>
        </p:txBody>
      </p:sp>
      <p:sp>
        <p:nvSpPr>
          <p:cNvPr id="171" name="Google Shape;171;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pic>
        <p:nvPicPr>
          <p:cNvPr id="172" name="Google Shape;172;p23"/>
          <p:cNvPicPr preferRelativeResize="0"/>
          <p:nvPr/>
        </p:nvPicPr>
        <p:blipFill>
          <a:blip r:embed="rId3">
            <a:alphaModFix/>
          </a:blip>
          <a:stretch>
            <a:fillRect/>
          </a:stretch>
        </p:blipFill>
        <p:spPr>
          <a:xfrm>
            <a:off x="4892325" y="1245600"/>
            <a:ext cx="3990975" cy="276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509025" y="838250"/>
            <a:ext cx="4416300" cy="4152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Inter ExtraLight"/>
                <a:ea typeface="Inter ExtraLight"/>
                <a:cs typeface="Inter ExtraLight"/>
                <a:sym typeface="Inter ExtraLight"/>
              </a:rPr>
              <a:t>Técnicamente hablando, hay algunos puntos importantes:</a:t>
            </a:r>
            <a:endParaRPr sz="1100">
              <a:latin typeface="Inter ExtraLight"/>
              <a:ea typeface="Inter ExtraLight"/>
              <a:cs typeface="Inter ExtraLight"/>
              <a:sym typeface="Inter ExtraLight"/>
            </a:endParaRPr>
          </a:p>
          <a:p>
            <a:pPr indent="-298450" lvl="0" marL="457200" rtl="0" algn="just">
              <a:lnSpc>
                <a:spcPct val="150000"/>
              </a:lnSpc>
              <a:spcBef>
                <a:spcPts val="1000"/>
              </a:spcBef>
              <a:spcAft>
                <a:spcPts val="0"/>
              </a:spcAft>
              <a:buSzPts val="1100"/>
              <a:buFont typeface="Inter ExtraLight"/>
              <a:buChar char="●"/>
            </a:pPr>
            <a:r>
              <a:rPr lang="en" sz="1100">
                <a:latin typeface="Inter ExtraLight"/>
                <a:ea typeface="Inter ExtraLight"/>
                <a:cs typeface="Inter ExtraLight"/>
                <a:sym typeface="Inter ExtraLight"/>
              </a:rPr>
              <a:t>Los GRU tienden a entrenar más rápido y funcionan mejor que los LSTM con menos datos de entrenamiento si está haciendo modelado de lenguaje.</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Los GRU son más simples y, por lo tanto, más fáciles de modificar, por ejemplo, agregando nuevas puertas en caso de entrada adicional a la red. Es solo menos código en general.</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En teoría, los LSTM deberían recordar secuencias más largas que los GRU y superarlos en tareas que requieran modelar relaciones a larga distancia.</a:t>
            </a:r>
            <a:endParaRPr sz="1100">
              <a:latin typeface="Inter ExtraLight"/>
              <a:ea typeface="Inter ExtraLight"/>
              <a:cs typeface="Inter ExtraLight"/>
              <a:sym typeface="Inter ExtraLight"/>
            </a:endParaRPr>
          </a:p>
          <a:p>
            <a:pPr indent="-298450" lvl="0" marL="457200" rtl="0" algn="just">
              <a:lnSpc>
                <a:spcPct val="150000"/>
              </a:lnSpc>
              <a:spcBef>
                <a:spcPts val="0"/>
              </a:spcBef>
              <a:spcAft>
                <a:spcPts val="0"/>
              </a:spcAft>
              <a:buSzPts val="1100"/>
              <a:buFont typeface="Inter ExtraLight"/>
              <a:buChar char="●"/>
            </a:pPr>
            <a:r>
              <a:rPr lang="en" sz="1100">
                <a:latin typeface="Inter ExtraLight"/>
                <a:ea typeface="Inter ExtraLight"/>
                <a:cs typeface="Inter ExtraLight"/>
                <a:sym typeface="Inter ExtraLight"/>
              </a:rPr>
              <a:t>El paper de evaluación de GRU demuestra excelentemente con gráficos la superioridad de las redes GRU sobre una RNN simple, pero menciona claramente que no se puede concluir cuál de las dos es mejor.</a:t>
            </a:r>
            <a:endParaRPr sz="1100">
              <a:latin typeface="Inter ExtraLight"/>
              <a:ea typeface="Inter ExtraLight"/>
              <a:cs typeface="Inter ExtraLight"/>
              <a:sym typeface="Inter ExtraLight"/>
            </a:endParaRPr>
          </a:p>
        </p:txBody>
      </p:sp>
      <p:grpSp>
        <p:nvGrpSpPr>
          <p:cNvPr id="178" name="Google Shape;178;p24"/>
          <p:cNvGrpSpPr/>
          <p:nvPr/>
        </p:nvGrpSpPr>
        <p:grpSpPr>
          <a:xfrm>
            <a:off x="664944" y="329610"/>
            <a:ext cx="452420" cy="433992"/>
            <a:chOff x="5233525" y="4954450"/>
            <a:chExt cx="538275" cy="516350"/>
          </a:xfrm>
        </p:grpSpPr>
        <p:sp>
          <p:nvSpPr>
            <p:cNvPr id="179" name="Google Shape;179;p2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4"/>
          <p:cNvSpPr txBox="1"/>
          <p:nvPr/>
        </p:nvSpPr>
        <p:spPr>
          <a:xfrm>
            <a:off x="0" y="0"/>
            <a:ext cx="9144000" cy="1093200"/>
          </a:xfrm>
          <a:prstGeom prst="rect">
            <a:avLst/>
          </a:prstGeom>
          <a:noFill/>
          <a:ln>
            <a:noFill/>
          </a:ln>
        </p:spPr>
        <p:txBody>
          <a:bodyPr anchorCtr="0" anchor="ctr" bIns="91425" lIns="91425" spcFirstLastPara="1" rIns="91425" wrap="square" tIns="91425">
            <a:noAutofit/>
          </a:bodyPr>
          <a:lstStyle/>
          <a:p>
            <a:pPr indent="0" lvl="0" marL="914400" rtl="0" algn="l">
              <a:spcBef>
                <a:spcPts val="0"/>
              </a:spcBef>
              <a:spcAft>
                <a:spcPts val="0"/>
              </a:spcAft>
              <a:buNone/>
            </a:pPr>
            <a:r>
              <a:rPr lang="en" sz="3000">
                <a:latin typeface="Roboto Light"/>
                <a:ea typeface="Roboto Light"/>
                <a:cs typeface="Roboto Light"/>
                <a:sym typeface="Roboto Light"/>
              </a:rPr>
              <a:t>   LSTM vs GRU</a:t>
            </a:r>
            <a:endParaRPr sz="3000">
              <a:latin typeface="Roboto Light"/>
              <a:ea typeface="Roboto Light"/>
              <a:cs typeface="Roboto Light"/>
              <a:sym typeface="Roboto Light"/>
            </a:endParaRPr>
          </a:p>
        </p:txBody>
      </p:sp>
      <p:sp>
        <p:nvSpPr>
          <p:cNvPr id="191" name="Google Shape;191;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latin typeface="Roboto Light"/>
                <a:ea typeface="Roboto Light"/>
                <a:cs typeface="Roboto Light"/>
                <a:sym typeface="Roboto Light"/>
              </a:rPr>
              <a:t>‹#›</a:t>
            </a:fld>
            <a:endParaRPr>
              <a:latin typeface="Roboto Light"/>
              <a:ea typeface="Roboto Light"/>
              <a:cs typeface="Roboto Light"/>
              <a:sym typeface="Roboto Light"/>
            </a:endParaRPr>
          </a:p>
        </p:txBody>
      </p:sp>
      <p:pic>
        <p:nvPicPr>
          <p:cNvPr id="192" name="Google Shape;192;p24"/>
          <p:cNvPicPr preferRelativeResize="0"/>
          <p:nvPr/>
        </p:nvPicPr>
        <p:blipFill>
          <a:blip r:embed="rId3">
            <a:alphaModFix/>
          </a:blip>
          <a:stretch>
            <a:fillRect/>
          </a:stretch>
        </p:blipFill>
        <p:spPr>
          <a:xfrm>
            <a:off x="5077725" y="1398000"/>
            <a:ext cx="3913875" cy="24885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